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14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8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.jpeg" ContentType="image/jpeg"/>
  <Override PartName="/ppt/media/image11.png" ContentType="image/png"/>
  <Override PartName="/ppt/media/image6.png" ContentType="image/png"/>
  <Override PartName="/ppt/media/image4.jpeg" ContentType="image/jpeg"/>
  <Override PartName="/ppt/media/image25.png" ContentType="image/png"/>
  <Override PartName="/ppt/media/image3.jpeg" ContentType="image/jpeg"/>
  <Override PartName="/ppt/media/image15.png" ContentType="image/png"/>
  <Override PartName="/ppt/media/image2.jpeg" ContentType="image/jpeg"/>
  <Override PartName="/ppt/media/image10.png" ContentType="image/png"/>
  <Override PartName="/ppt/media/image27.png" ContentType="image/png"/>
  <Override PartName="/ppt/media/image26.png" ContentType="image/png"/>
  <Override PartName="/ppt/media/image14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5.png" ContentType="image/png"/>
  <Override PartName="/ppt/media/image28.png" ContentType="image/png"/>
  <Override PartName="/ppt/media/image29.jpeg" ContentType="image/jpe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24387175" cy="13716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</a:t>
            </a:r>
            <a:r>
              <a:rPr b="0" lang="en-US" sz="4400" spc="-1" strike="noStrike">
                <a:latin typeface="Arial"/>
              </a:rPr>
              <a:t>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dt" idx="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ft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997A2474-03D3-4DFE-9CE8-52668358D5F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hyperlink" Target="https://litslink.com/blog/an-introduction-to-machine-learning-algorithms" TargetMode="External"/><Relationship Id="rId2" Type="http://schemas.openxmlformats.org/officeDocument/2006/relationships/slide" Target="../slides/slide11.xml"/><Relationship Id="rId3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language-processing-how-this-technique-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9B81D53-A554-4A47-8D8C-E61BFA3F8C8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000000"/>
                </a:solidFill>
                <a:uFillTx/>
                <a:latin typeface="arial"/>
                <a:ea typeface="Calibri"/>
                <a:hlinkClick r:id="rId1"/>
              </a:rPr>
              <a:t>https://litslink.com/blog/an-introduction-to-machine-learning-algorithms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Calibri"/>
              </a:rPr>
              <a:t>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E088AC9-B958-4922-ABDD-15A835C8A73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https://www.isaziconsulting.co.za/machinelearning.html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80B7978-25BD-4F91-873F-63079973957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2B9B7AA-C222-4F0D-B140-65B7B4916C9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https://www.isaziconsulting.co.za/machinelearning.html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18A86BD-3314-447B-AFDE-D745B67AA19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https://www.kdnuggets.com/2018/10/main-approaches-natural-language-processing-tasks.html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Information extraction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Sentiment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5119082-B61D-4C7E-8383-D94286CCA48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https://www.kdnuggets.com/2018/10/main-approaches-natural-language-processing-tasks.html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Information extraction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Sentiment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1B276CD-5778-486E-BB3F-8C5A8417652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https://www.kdnuggets.com/2018/10/main-approaches-natural-language-processing-tasks.html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Information extraction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Sentiment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3C232B2-C8B4-430D-8824-9989F8850D9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https://www.cxtoday.com/analytics/text-analytics-vs-text-mining/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https://www.excelr.com/text-mining-vs-text-analytics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F1E1C9C-020B-41B5-9A9D-3FED0128082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https://subscription.packtpub.com/book/big-data-and-business-intelligence/9781788474399/10/ch10lvl1sec60/topic-modeling-for-bbc-news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https://atutor.ca/text-features/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D01EF58-B87F-4CB1-9D6E-91CCEA0E1D6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https://towardsdatascience.com/a-guide-text-analysis-text-analytics-text-mining-f62df7b78747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E9AF7EC-4031-44DD-AA72-224907E3D67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B0B6CBC-D71D-431D-A222-D4380BE8F24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E4A0109-1249-4785-A63B-B100DF99FC7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4D66363-096F-4584-815D-784CBB5F899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D4CD040-828D-4D26-B28D-3D58305D5E8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https://moodli.org/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D4129A4-9567-4265-A0BB-0E870A27A43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https://itueconomics.github.io/bil113e/r-week1.html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4456B89-D85F-4E19-AD84-305580AB21C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http://manuals.bioinformatics.ucr.edu/home/programming-in-r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EB9E918-BF18-46E6-A6DD-2F189128B05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http://manuals.bioinformatics.ucr.edu/home/programming-in-r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1453630-7C0E-4F21-877E-3CB77DC4D64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https://towardsdatascience.com/python-vs-r-the-basics-d754c45c1596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E8C55B3-CEE8-4D78-B917-C4591D1EF1D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2FCF277-E922-4DAF-995A-07AC76CFF7A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natural-language-processing-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how-this-technique-can-take-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0B41AB4-983D-412A-8E32-344190743DD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C58ED30-A242-42A9-81CF-7589A10EAF18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C664E98-A068-4F0B-BA94-D6FF13C978B7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CEFBD88-3C2B-4395-A8BA-DA9EBE8FB1A5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6C9803C-E63D-4BC7-82EC-989B1AD93CE3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13802C5-1F5C-4124-AEF0-6C66FC2A6C4A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04E3D55-7C9E-4519-9416-00308C239EB4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96623C4-3759-4485-8183-9C16231E24D4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BE9CFF0-E225-4F24-B053-20EC25DC3659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6F4C4A9-0A0D-49F6-99A4-D19239FE711F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6284F76-E789-4706-AE5D-89E146629F56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0045F6B-578F-4668-A606-710623367BFA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AC36FDE-1526-4EEC-A01B-06429A39486A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7CE6DB-5674-42F8-9D4B-955C760E7243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54BE3F-31D7-47B0-80DC-37FAB53E7577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DD5D8C-D188-4F9A-BD4D-EE7080EC84DD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509117-60AB-4033-8399-7C3C0951C26E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AAF5A1-F70F-499E-B53D-0180ACBD828E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0EED76-EFAC-4C55-8FA7-52BF9625FD94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E712BE-E272-4EFC-8D36-3F108E0A1152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563D39-9DA7-4C0B-A3A9-EBC16D799284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F0ABD1-B151-4C85-A5BC-3797DEB3CDE1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6777FD-F9BC-42E6-88F3-4ACA1FE23810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E2F704-0B64-4662-A27F-638259B4B720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04BDC5-7F12-4A38-8E08-A01B8F9495C7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</a:t>
            </a:r>
            <a:r>
              <a:rPr b="0" lang="en-US" sz="4400" spc="-1" strike="noStrike">
                <a:latin typeface="Arial"/>
              </a:rPr>
              <a:t>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</a:t>
            </a:r>
            <a:r>
              <a:rPr b="0" lang="en-US" sz="4400" spc="-1" strike="noStrike">
                <a:latin typeface="Arial"/>
              </a:rPr>
              <a:t>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32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Num" idx="1"/>
          </p:nvPr>
        </p:nvSpPr>
        <p:spPr>
          <a:xfrm>
            <a:off x="0" y="0"/>
            <a:ext cx="2998440" cy="2998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en-US" sz="3000" spc="-1" strike="noStrike">
                <a:solidFill>
                  <a:srgbClr val="000000"/>
                </a:solidFill>
                <a:latin typeface="Helvetica Neue"/>
                <a:ea typeface="Helvetica Neue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9E48421F-3A1C-40ED-83BC-A60E0FC15955}" type="slidenum">
              <a:rPr b="1" lang="en-US" sz="3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&lt;number&gt;</a:t>
            </a:fld>
            <a:endParaRPr b="0" lang="en-US" sz="3000" spc="-1" strike="noStrike">
              <a:latin typeface="Times New Roman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</a:t>
            </a:r>
            <a:r>
              <a:rPr b="0" lang="en-US" sz="4400" spc="-1" strike="noStrike">
                <a:latin typeface="Arial"/>
              </a:rPr>
              <a:t>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Num" idx="2"/>
          </p:nvPr>
        </p:nvSpPr>
        <p:spPr>
          <a:xfrm>
            <a:off x="22759920" y="1166400"/>
            <a:ext cx="351720" cy="5187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91440" bIns="91440"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000000"/>
                </a:solidFill>
                <a:latin typeface="Century Gothic"/>
                <a:ea typeface="Century Gothic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A55F6886-9E45-4E2D-A4B7-795BD7769F86}" type="slidenum">
              <a:rPr b="0" lang="en-US" sz="3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</a:t>
            </a:r>
            <a:r>
              <a:rPr b="0" lang="en-US" sz="4400" spc="-1" strike="noStrike">
                <a:latin typeface="Arial"/>
              </a:rPr>
              <a:t>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254;p66" descr="title background.jpg"/>
          <p:cNvPicPr/>
          <p:nvPr/>
        </p:nvPicPr>
        <p:blipFill>
          <a:blip r:embed="rId1">
            <a:alphaModFix amt="60000"/>
          </a:blip>
          <a:stretch/>
        </p:blipFill>
        <p:spPr>
          <a:xfrm>
            <a:off x="1080" y="-37800"/>
            <a:ext cx="24385320" cy="13714200"/>
          </a:xfrm>
          <a:prstGeom prst="rect">
            <a:avLst/>
          </a:prstGeom>
          <a:ln w="0">
            <a:noFill/>
          </a:ln>
        </p:spPr>
      </p:pic>
      <p:sp>
        <p:nvSpPr>
          <p:cNvPr id="161" name="Google Shape;259;p66"/>
          <p:cNvSpPr/>
          <p:nvPr/>
        </p:nvSpPr>
        <p:spPr>
          <a:xfrm>
            <a:off x="471600" y="5558040"/>
            <a:ext cx="1752192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0bd0d9"/>
                </a:solidFill>
                <a:latin typeface="Century Gothic"/>
                <a:ea typeface="Century Gothic"/>
              </a:rPr>
              <a:t>Python | Basic Text Analysis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62" name="Google Shape;260;p66"/>
          <p:cNvSpPr/>
          <p:nvPr/>
        </p:nvSpPr>
        <p:spPr>
          <a:xfrm>
            <a:off x="8994960" y="10627920"/>
            <a:ext cx="700596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dbf5f9"/>
                </a:solidFill>
                <a:latin typeface="Century Gothic"/>
                <a:ea typeface="Century Gothic"/>
              </a:rPr>
              <a:t>Presented by Aviv Lo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"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680" cy="228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AI Domains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14" name="Picture 5" descr="Natural Language Processing: Taking Your Business to the Next Level"/>
          <p:cNvPicPr/>
          <p:nvPr/>
        </p:nvPicPr>
        <p:blipFill>
          <a:blip r:embed="rId1"/>
          <a:stretch/>
        </p:blipFill>
        <p:spPr>
          <a:xfrm>
            <a:off x="5232960" y="2861640"/>
            <a:ext cx="13919040" cy="1020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680" cy="228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Machine Learning Family Tree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16" name="Picture 4" descr="Machine Learning Algorithms and Their Types. List of Examples of ML  Algorithms | LITSLINK Blog"/>
          <p:cNvPicPr/>
          <p:nvPr/>
        </p:nvPicPr>
        <p:blipFill>
          <a:blip r:embed="rId1"/>
          <a:stretch/>
        </p:blipFill>
        <p:spPr>
          <a:xfrm>
            <a:off x="1510920" y="2971440"/>
            <a:ext cx="21363480" cy="967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680" cy="228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Machine Learning Family Tree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18" name="Picture 6" descr="Machine Learning Types #2. Supervised Learning | by Rajesh Khadka | Towards  Data Science"/>
          <p:cNvPicPr/>
          <p:nvPr/>
        </p:nvPicPr>
        <p:blipFill>
          <a:blip r:embed="rId1"/>
          <a:stretch/>
        </p:blipFill>
        <p:spPr>
          <a:xfrm>
            <a:off x="4566240" y="2260080"/>
            <a:ext cx="15512040" cy="1109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680" cy="228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AI Domains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20" name="Picture 3" descr="Natural Language Processing: Taking Your Business to the Next Level"/>
          <p:cNvPicPr/>
          <p:nvPr/>
        </p:nvPicPr>
        <p:blipFill>
          <a:blip r:embed="rId1"/>
          <a:stretch/>
        </p:blipFill>
        <p:spPr>
          <a:xfrm>
            <a:off x="5232960" y="2861640"/>
            <a:ext cx="13919040" cy="1020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680" cy="228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Deep Learning: </a:t>
            </a:r>
            <a:br>
              <a:rPr sz="8000"/>
            </a:b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Fundamental Architecture </a:t>
            </a:r>
            <a:endParaRPr b="0" lang="en-US" sz="8000" spc="-1" strike="noStrike">
              <a:latin typeface="Arial"/>
            </a:endParaRPr>
          </a:p>
        </p:txBody>
      </p:sp>
      <p:graphicFrame>
        <p:nvGraphicFramePr>
          <p:cNvPr id="222" name=""/>
          <p:cNvGraphicFramePr/>
          <p:nvPr/>
        </p:nvGraphicFramePr>
        <p:xfrm>
          <a:off x="1555560" y="3200400"/>
          <a:ext cx="21276720" cy="9508320"/>
        </p:xfrm>
        <a:graphic>
          <a:graphicData uri="http://schemas.openxmlformats.org/drawingml/2006/table">
            <a:tbl>
              <a:tblPr/>
              <a:tblGrid>
                <a:gridCol w="5319360"/>
                <a:gridCol w="5319360"/>
                <a:gridCol w="5319360"/>
                <a:gridCol w="5318640"/>
              </a:tblGrid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Feature / Architecture</a:t>
                      </a:r>
                      <a:endParaRPr b="0" lang="en-US" sz="5000" spc="-1" strike="noStrike">
                        <a:latin typeface="Times New Roman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ANN/MLP</a:t>
                      </a:r>
                      <a:endParaRPr b="0" lang="en-US" sz="5000" spc="-1" strike="noStrike">
                        <a:latin typeface="Times New Roman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RNN</a:t>
                      </a:r>
                      <a:endParaRPr b="0" lang="en-US" sz="5000" spc="-1" strike="noStrike">
                        <a:latin typeface="Times New Roman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CNN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What is it?</a:t>
                      </a:r>
                      <a:endParaRPr b="0" lang="en-US" sz="5000" spc="-1" strike="noStrike">
                        <a:latin typeface="Times New Roman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Basic neural network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Neural network with “memory”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Neural network for grid-like data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Advantages</a:t>
                      </a:r>
                      <a:endParaRPr b="0" lang="en-US" sz="5000" spc="-1" strike="noStrike">
                        <a:latin typeface="Times New Roman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1" lang="en-US" sz="3200" spc="-1" strike="noStrike">
                          <a:latin typeface="Arial"/>
                          <a:ea typeface="Noto Sans CJK SC"/>
                        </a:rPr>
                        <a:t>Typically easier to train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Captures sequential information and </a:t>
                      </a:r>
                      <a:br>
                        <a:rPr sz="3200"/>
                      </a:br>
                      <a:r>
                        <a:rPr b="1" lang="en-US" sz="3200" spc="-1" strike="noStrike">
                          <a:latin typeface="Arial"/>
                        </a:rPr>
                        <a:t>preserves dependency</a:t>
                      </a:r>
                      <a:endParaRPr b="1" lang="en-US" sz="3200" spc="-1" strike="noStrike">
                        <a:latin typeface="Arial"/>
                        <a:ea typeface="Noto Sans CJK SC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Captures spatial features and relationships</a:t>
                      </a:r>
                      <a:endParaRPr b="1" lang="en-US" sz="3200" spc="-1" strike="noStrike">
                        <a:latin typeface="Arial"/>
                        <a:ea typeface="Noto Sans CJK SC"/>
                      </a:endParaRPr>
                    </a:p>
                  </a:txBody>
                  <a:tcPr anchor="ctr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Challenges</a:t>
                      </a:r>
                      <a:endParaRPr b="0" lang="en-US" sz="5000" spc="-1" strike="noStrike">
                        <a:latin typeface="Times New Roman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Overfit easily even in simple networks</a:t>
                      </a:r>
                      <a:endParaRPr b="1" lang="en-US" sz="3200" spc="-1" strike="noStrike">
                        <a:latin typeface="Arial"/>
                        <a:ea typeface="DejaVu Sans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“</a:t>
                      </a:r>
                      <a:r>
                        <a:rPr b="1" lang="en-US" sz="3200" spc="-1" strike="noStrike">
                          <a:latin typeface="Arial"/>
                        </a:rPr>
                        <a:t>Error” amplification (gradual or exponential)</a:t>
                      </a:r>
                      <a:endParaRPr b="0" lang="en-US" sz="3200" spc="-1" strike="noStrike">
                        <a:latin typeface="Times New Roman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Requires large </a:t>
                      </a:r>
                      <a:br>
                        <a:rPr sz="3200"/>
                      </a:br>
                      <a:r>
                        <a:rPr b="1" lang="en-US" sz="3200" spc="-1" strike="noStrike">
                          <a:latin typeface="Arial"/>
                        </a:rPr>
                        <a:t>amount of data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Typical Use </a:t>
                      </a:r>
                      <a:endParaRPr b="0" lang="en-US" sz="5000" spc="-1" strike="noStrike">
                        <a:latin typeface="Times New Roman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Classification</a:t>
                      </a:r>
                      <a:endParaRPr b="1" lang="en-US" sz="3200" spc="-1" strike="noStrike">
                        <a:latin typeface="Arial"/>
                        <a:ea typeface="DejaVu Sans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Non-linear regressions</a:t>
                      </a:r>
                      <a:endParaRPr b="1" lang="en-US" sz="3200" spc="-1" strike="noStrike">
                        <a:latin typeface="Arial"/>
                        <a:ea typeface="DejaVu Sans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Time series</a:t>
                      </a:r>
                      <a:br>
                        <a:rPr sz="3200"/>
                      </a:br>
                      <a:r>
                        <a:rPr b="1" lang="en-US" sz="3200" spc="-1" strike="noStrike">
                          <a:latin typeface="Arial"/>
                        </a:rPr>
                        <a:t>Texts and audios</a:t>
                      </a:r>
                      <a:endParaRPr b="0" lang="en-US" sz="3200" spc="-1" strike="noStrike">
                        <a:latin typeface="Times New Roman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Image Recognition </a:t>
                      </a:r>
                      <a:br>
                        <a:rPr sz="3200"/>
                      </a:br>
                      <a:r>
                        <a:rPr b="1" lang="en-US" sz="3200" spc="-1" strike="noStrike">
                          <a:latin typeface="Arial"/>
                        </a:rPr>
                        <a:t>Video Processing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680" cy="228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Types of NLP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24" name="Picture 2" descr=""/>
          <p:cNvPicPr/>
          <p:nvPr/>
        </p:nvPicPr>
        <p:blipFill>
          <a:blip r:embed="rId1"/>
          <a:stretch/>
        </p:blipFill>
        <p:spPr>
          <a:xfrm>
            <a:off x="2927880" y="3516480"/>
            <a:ext cx="18529560" cy="858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680" cy="228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Recent Example: ChatGPT</a:t>
            </a:r>
            <a:endParaRPr b="0" lang="en-US" sz="8800" spc="-1" strike="noStrike">
              <a:latin typeface="Arial"/>
            </a:endParaRPr>
          </a:p>
        </p:txBody>
      </p:sp>
      <p:graphicFrame>
        <p:nvGraphicFramePr>
          <p:cNvPr id="226" name=""/>
          <p:cNvGraphicFramePr/>
          <p:nvPr/>
        </p:nvGraphicFramePr>
        <p:xfrm>
          <a:off x="2040120" y="3067560"/>
          <a:ext cx="20510280" cy="9640800"/>
        </p:xfrm>
        <a:graphic>
          <a:graphicData uri="http://schemas.openxmlformats.org/drawingml/2006/table">
            <a:tbl>
              <a:tblPr/>
              <a:tblGrid>
                <a:gridCol w="6836760"/>
                <a:gridCol w="6836760"/>
                <a:gridCol w="6837120"/>
              </a:tblGrid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Version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Parameters</a:t>
                      </a:r>
                      <a:endParaRPr b="0" lang="en-US" sz="5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Count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Dataset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GPT-1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0.12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BookCorpus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GPT-2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1.5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WebText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GPT-3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175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CommonCrawl, WebText, English Wikipedia, Books 1 and</a:t>
                      </a:r>
                      <a:endParaRPr b="0" lang="en-US" sz="3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 </a:t>
                      </a:r>
                      <a:r>
                        <a:rPr b="1" lang="en-US" sz="3200" spc="-1" strike="noStrike">
                          <a:latin typeface="Arial"/>
                        </a:rPr>
                        <a:t>Books 2 Corpora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GPT-4 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1.76 Trillion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All of the above + YouTube + Twitter + Textbooks</a:t>
                      </a:r>
                      <a:endParaRPr b="0" lang="en-US" sz="3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(fine tuned by Scale AI)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680" cy="228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Tech Steamroller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3954600" y="2814840"/>
            <a:ext cx="16477920" cy="823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372;p78"/>
          <p:cNvSpPr/>
          <p:nvPr/>
        </p:nvSpPr>
        <p:spPr>
          <a:xfrm>
            <a:off x="5296680" y="3409920"/>
            <a:ext cx="4989960" cy="69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3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30" name="Google Shape;373;p78"/>
          <p:cNvSpPr/>
          <p:nvPr/>
        </p:nvSpPr>
        <p:spPr>
          <a:xfrm rot="5400000">
            <a:off x="8251920" y="1959840"/>
            <a:ext cx="8665920" cy="950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Google Shape;374;p78"/>
          <p:cNvSpPr/>
          <p:nvPr/>
        </p:nvSpPr>
        <p:spPr>
          <a:xfrm>
            <a:off x="9815040" y="6369480"/>
            <a:ext cx="725688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Text Analysis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680" cy="228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Process &amp; Techniques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33" name="Picture 2" descr="Text mining process and techniques. | Download Scientific Diagram"/>
          <p:cNvPicPr/>
          <p:nvPr/>
        </p:nvPicPr>
        <p:blipFill>
          <a:blip r:embed="rId1"/>
          <a:stretch/>
        </p:blipFill>
        <p:spPr>
          <a:xfrm>
            <a:off x="2305080" y="3397680"/>
            <a:ext cx="19775520" cy="804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265;p67"/>
          <p:cNvSpPr/>
          <p:nvPr/>
        </p:nvSpPr>
        <p:spPr>
          <a:xfrm>
            <a:off x="1440" y="3238560"/>
            <a:ext cx="6096600" cy="4708440"/>
          </a:xfrm>
          <a:prstGeom prst="rect">
            <a:avLst/>
          </a:prstGeom>
          <a:blipFill rotWithShape="0">
            <a:blip r:embed="rId1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Google Shape;266;p67"/>
          <p:cNvSpPr/>
          <p:nvPr/>
        </p:nvSpPr>
        <p:spPr>
          <a:xfrm>
            <a:off x="6096960" y="3238560"/>
            <a:ext cx="6098040" cy="48528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Google Shape;267;p67"/>
          <p:cNvSpPr/>
          <p:nvPr/>
        </p:nvSpPr>
        <p:spPr>
          <a:xfrm>
            <a:off x="12193560" y="3238560"/>
            <a:ext cx="6132960" cy="4709880"/>
          </a:xfrm>
          <a:prstGeom prst="rect">
            <a:avLst/>
          </a:prstGeom>
          <a:blipFill rotWithShape="0">
            <a:blip r:embed="rId2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Google Shape;268;p67"/>
          <p:cNvSpPr/>
          <p:nvPr/>
        </p:nvSpPr>
        <p:spPr>
          <a:xfrm>
            <a:off x="18326880" y="3238560"/>
            <a:ext cx="6098040" cy="47448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Google Shape;269;p67"/>
          <p:cNvSpPr/>
          <p:nvPr/>
        </p:nvSpPr>
        <p:spPr>
          <a:xfrm>
            <a:off x="1440" y="7937640"/>
            <a:ext cx="6096600" cy="470988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Google Shape;270;p67"/>
          <p:cNvSpPr/>
          <p:nvPr/>
        </p:nvSpPr>
        <p:spPr>
          <a:xfrm>
            <a:off x="18312480" y="7959600"/>
            <a:ext cx="6095160" cy="4709880"/>
          </a:xfrm>
          <a:prstGeom prst="rect">
            <a:avLst/>
          </a:prstGeom>
          <a:blipFill rotWithShape="0">
            <a:blip r:embed="rId3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Google Shape;271;p67"/>
          <p:cNvSpPr/>
          <p:nvPr/>
        </p:nvSpPr>
        <p:spPr>
          <a:xfrm>
            <a:off x="12195000" y="7937640"/>
            <a:ext cx="6120360" cy="47098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Google Shape;272;p67"/>
          <p:cNvSpPr/>
          <p:nvPr/>
        </p:nvSpPr>
        <p:spPr>
          <a:xfrm>
            <a:off x="6084000" y="7985160"/>
            <a:ext cx="6096600" cy="4640040"/>
          </a:xfrm>
          <a:prstGeom prst="rect">
            <a:avLst/>
          </a:prstGeom>
          <a:blipFill rotWithShape="0">
            <a:blip r:embed="rId4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1" name="Google Shape;273;p67"/>
          <p:cNvGrpSpPr/>
          <p:nvPr/>
        </p:nvGrpSpPr>
        <p:grpSpPr>
          <a:xfrm>
            <a:off x="506520" y="8931240"/>
            <a:ext cx="5496480" cy="2838240"/>
            <a:chOff x="506520" y="8931240"/>
            <a:chExt cx="5496480" cy="2838240"/>
          </a:xfrm>
        </p:grpSpPr>
        <p:sp>
          <p:nvSpPr>
            <p:cNvPr id="172" name="Google Shape;274;p67"/>
            <p:cNvSpPr/>
            <p:nvPr/>
          </p:nvSpPr>
          <p:spPr>
            <a:xfrm>
              <a:off x="517680" y="8931240"/>
              <a:ext cx="3949560" cy="582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4000" spc="-1" strike="noStrike">
                  <a:solidFill>
                    <a:srgbClr val="29aacf"/>
                  </a:solidFill>
                  <a:latin typeface="Century Gothic"/>
                  <a:ea typeface="Century Gothic"/>
                </a:rPr>
                <a:t>Topic 1</a:t>
              </a:r>
              <a:endParaRPr b="0" lang="en-US" sz="4000" spc="-1" strike="noStrike">
                <a:latin typeface="Arial"/>
              </a:endParaRPr>
            </a:p>
          </p:txBody>
        </p:sp>
        <p:sp>
          <p:nvSpPr>
            <p:cNvPr id="173" name="Google Shape;275;p67"/>
            <p:cNvSpPr/>
            <p:nvPr/>
          </p:nvSpPr>
          <p:spPr>
            <a:xfrm>
              <a:off x="506520" y="10018800"/>
              <a:ext cx="5496480" cy="1750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What is Python?</a:t>
              </a:r>
              <a:endParaRPr b="0" lang="en-US" sz="2600" spc="-1" strike="noStrike">
                <a:latin typeface="Arial"/>
              </a:endParaRPr>
            </a:p>
          </p:txBody>
        </p:sp>
        <p:sp>
          <p:nvSpPr>
            <p:cNvPr id="174" name="Google Shape;276;p67"/>
            <p:cNvSpPr/>
            <p:nvPr/>
          </p:nvSpPr>
          <p:spPr>
            <a:xfrm>
              <a:off x="560520" y="9642600"/>
              <a:ext cx="2463120" cy="61560"/>
            </a:xfrm>
            <a:prstGeom prst="rect">
              <a:avLst/>
            </a:prstGeom>
            <a:solidFill>
              <a:srgbClr val="29aac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5" name="Google Shape;277;p67"/>
          <p:cNvGrpSpPr/>
          <p:nvPr/>
        </p:nvGrpSpPr>
        <p:grpSpPr>
          <a:xfrm>
            <a:off x="6599520" y="3959280"/>
            <a:ext cx="5419080" cy="2920680"/>
            <a:chOff x="6599520" y="3959280"/>
            <a:chExt cx="5419080" cy="2920680"/>
          </a:xfrm>
        </p:grpSpPr>
        <p:grpSp>
          <p:nvGrpSpPr>
            <p:cNvPr id="176" name="Google Shape;278;p67"/>
            <p:cNvGrpSpPr/>
            <p:nvPr/>
          </p:nvGrpSpPr>
          <p:grpSpPr>
            <a:xfrm>
              <a:off x="6636600" y="3959280"/>
              <a:ext cx="3949920" cy="817200"/>
              <a:chOff x="6636600" y="3959280"/>
              <a:chExt cx="3949920" cy="817200"/>
            </a:xfrm>
          </p:grpSpPr>
          <p:sp>
            <p:nvSpPr>
              <p:cNvPr id="177" name="Google Shape;279;p67"/>
              <p:cNvSpPr/>
              <p:nvPr/>
            </p:nvSpPr>
            <p:spPr>
              <a:xfrm>
                <a:off x="6636600" y="3959280"/>
                <a:ext cx="3949920" cy="5824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2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178" name="Google Shape;280;p67"/>
              <p:cNvSpPr/>
              <p:nvPr/>
            </p:nvSpPr>
            <p:spPr>
              <a:xfrm>
                <a:off x="6657120" y="4714920"/>
                <a:ext cx="2463480" cy="6156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79" name="Google Shape;281;p67"/>
            <p:cNvSpPr/>
            <p:nvPr/>
          </p:nvSpPr>
          <p:spPr>
            <a:xfrm>
              <a:off x="6599520" y="5129280"/>
              <a:ext cx="5419080" cy="1750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AI/ML/NLP Explained</a:t>
              </a:r>
              <a:endParaRPr b="0" lang="en-US" sz="2600" spc="-1" strike="noStrike">
                <a:latin typeface="Arial"/>
              </a:endParaRPr>
            </a:p>
          </p:txBody>
        </p:sp>
      </p:grpSp>
      <p:grpSp>
        <p:nvGrpSpPr>
          <p:cNvPr id="180" name="Google Shape;282;p67"/>
          <p:cNvGrpSpPr/>
          <p:nvPr/>
        </p:nvGrpSpPr>
        <p:grpSpPr>
          <a:xfrm>
            <a:off x="12843360" y="8785080"/>
            <a:ext cx="5385960" cy="2982600"/>
            <a:chOff x="12843360" y="8785080"/>
            <a:chExt cx="5385960" cy="2982600"/>
          </a:xfrm>
        </p:grpSpPr>
        <p:grpSp>
          <p:nvGrpSpPr>
            <p:cNvPr id="181" name="Google Shape;283;p67"/>
            <p:cNvGrpSpPr/>
            <p:nvPr/>
          </p:nvGrpSpPr>
          <p:grpSpPr>
            <a:xfrm>
              <a:off x="12898440" y="8785080"/>
              <a:ext cx="3949920" cy="817200"/>
              <a:chOff x="12898440" y="8785080"/>
              <a:chExt cx="3949920" cy="817200"/>
            </a:xfrm>
          </p:grpSpPr>
          <p:sp>
            <p:nvSpPr>
              <p:cNvPr id="182" name="Google Shape;284;p67"/>
              <p:cNvSpPr/>
              <p:nvPr/>
            </p:nvSpPr>
            <p:spPr>
              <a:xfrm>
                <a:off x="12898440" y="8785080"/>
                <a:ext cx="3949920" cy="5824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3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183" name="Google Shape;285;p67"/>
              <p:cNvSpPr/>
              <p:nvPr/>
            </p:nvSpPr>
            <p:spPr>
              <a:xfrm>
                <a:off x="12919320" y="9540720"/>
                <a:ext cx="2463480" cy="6156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84" name="Google Shape;286;p67"/>
            <p:cNvSpPr/>
            <p:nvPr/>
          </p:nvSpPr>
          <p:spPr>
            <a:xfrm>
              <a:off x="12843360" y="10017000"/>
              <a:ext cx="5385960" cy="1750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Text Analysis</a:t>
              </a:r>
              <a:endParaRPr b="0" lang="en-US" sz="2600" spc="-1" strike="noStrike">
                <a:latin typeface="Arial"/>
              </a:endParaRPr>
            </a:p>
          </p:txBody>
        </p:sp>
      </p:grpSp>
      <p:grpSp>
        <p:nvGrpSpPr>
          <p:cNvPr id="185" name="Google Shape;287;p67"/>
          <p:cNvGrpSpPr/>
          <p:nvPr/>
        </p:nvGrpSpPr>
        <p:grpSpPr>
          <a:xfrm>
            <a:off x="18871920" y="3959280"/>
            <a:ext cx="5040000" cy="2923920"/>
            <a:chOff x="18871920" y="3959280"/>
            <a:chExt cx="5040000" cy="2923920"/>
          </a:xfrm>
        </p:grpSpPr>
        <p:grpSp>
          <p:nvGrpSpPr>
            <p:cNvPr id="186" name="Google Shape;288;p67"/>
            <p:cNvGrpSpPr/>
            <p:nvPr/>
          </p:nvGrpSpPr>
          <p:grpSpPr>
            <a:xfrm>
              <a:off x="18919080" y="3959280"/>
              <a:ext cx="3949920" cy="817200"/>
              <a:chOff x="18919080" y="3959280"/>
              <a:chExt cx="3949920" cy="817200"/>
            </a:xfrm>
          </p:grpSpPr>
          <p:sp>
            <p:nvSpPr>
              <p:cNvPr id="187" name="Google Shape;289;p67"/>
              <p:cNvSpPr/>
              <p:nvPr/>
            </p:nvSpPr>
            <p:spPr>
              <a:xfrm>
                <a:off x="18919080" y="3959280"/>
                <a:ext cx="3949920" cy="5824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4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188" name="Google Shape;290;p67"/>
              <p:cNvSpPr/>
              <p:nvPr/>
            </p:nvSpPr>
            <p:spPr>
              <a:xfrm>
                <a:off x="18939600" y="4714920"/>
                <a:ext cx="2463480" cy="6156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89" name="Google Shape;291;p67"/>
            <p:cNvSpPr/>
            <p:nvPr/>
          </p:nvSpPr>
          <p:spPr>
            <a:xfrm>
              <a:off x="18871920" y="5132520"/>
              <a:ext cx="5040000" cy="1750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Let’s Code</a:t>
              </a:r>
              <a:endParaRPr b="0" lang="en-US" sz="2600" spc="-1" strike="noStrike">
                <a:latin typeface="Arial"/>
              </a:endParaRPr>
            </a:p>
          </p:txBody>
        </p:sp>
      </p:grpSp>
      <p:sp>
        <p:nvSpPr>
          <p:cNvPr id="190" name="Google Shape;292;p67"/>
          <p:cNvSpPr/>
          <p:nvPr/>
        </p:nvSpPr>
        <p:spPr>
          <a:xfrm>
            <a:off x="5355720" y="495720"/>
            <a:ext cx="1368756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Table of Contents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7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7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7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7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680" cy="228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Process &amp; Techniques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35" name="Picture 2" descr="Working with text data | Machine Learning in Java - Second Edition"/>
          <p:cNvPicPr/>
          <p:nvPr/>
        </p:nvPicPr>
        <p:blipFill>
          <a:blip r:embed="rId1"/>
          <a:stretch/>
        </p:blipFill>
        <p:spPr>
          <a:xfrm>
            <a:off x="3772440" y="4231800"/>
            <a:ext cx="17650800" cy="597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680" cy="228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Goals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37" name="Picture 2" descr="text analysis natural language processing difference pure speech technology conversational ai"/>
          <p:cNvPicPr/>
          <p:nvPr/>
        </p:nvPicPr>
        <p:blipFill>
          <a:blip r:embed="rId1"/>
          <a:stretch/>
        </p:blipFill>
        <p:spPr>
          <a:xfrm>
            <a:off x="3364560" y="3187800"/>
            <a:ext cx="17655840" cy="875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77760" y="685440"/>
            <a:ext cx="24230160" cy="228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</a:t>
            </a: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: Word </a:t>
            </a: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Cloud &amp; </a:t>
            </a: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Word </a:t>
            </a: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Frequen</a:t>
            </a: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cy</a:t>
            </a:r>
            <a:endParaRPr b="0" lang="en-US" sz="8000" spc="-1" strike="noStrike">
              <a:latin typeface="Arial"/>
            </a:endParaRPr>
          </a:p>
        </p:txBody>
      </p:sp>
      <p:pic>
        <p:nvPicPr>
          <p:cNvPr id="239" name="Picture 2" descr=""/>
          <p:cNvPicPr/>
          <p:nvPr/>
        </p:nvPicPr>
        <p:blipFill>
          <a:blip r:embed="rId1"/>
          <a:stretch/>
        </p:blipFill>
        <p:spPr>
          <a:xfrm>
            <a:off x="4333680" y="2757240"/>
            <a:ext cx="15717960" cy="1047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680" cy="228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Word Frequency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1" name="Picture 2" descr=""/>
          <p:cNvPicPr/>
          <p:nvPr/>
        </p:nvPicPr>
        <p:blipFill>
          <a:blip r:embed="rId1"/>
          <a:stretch/>
        </p:blipFill>
        <p:spPr>
          <a:xfrm>
            <a:off x="4401720" y="2644200"/>
            <a:ext cx="15581880" cy="1038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680" cy="228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Tweet Sentiment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3" name="Picture 4" descr=""/>
          <p:cNvPicPr/>
          <p:nvPr/>
        </p:nvPicPr>
        <p:blipFill>
          <a:blip r:embed="rId1"/>
          <a:stretch/>
        </p:blipFill>
        <p:spPr>
          <a:xfrm>
            <a:off x="4328640" y="2547000"/>
            <a:ext cx="15728040" cy="1048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680" cy="228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Topic Modeling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4407120" y="2286000"/>
            <a:ext cx="15572880" cy="1077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680" cy="228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Examples: Covid Sentiment Map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7" name="Picture 2" descr=""/>
          <p:cNvPicPr/>
          <p:nvPr/>
        </p:nvPicPr>
        <p:blipFill>
          <a:blip r:embed="rId1"/>
          <a:stretch/>
        </p:blipFill>
        <p:spPr>
          <a:xfrm>
            <a:off x="1907640" y="2217960"/>
            <a:ext cx="20570040" cy="1034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372;p78"/>
          <p:cNvSpPr/>
          <p:nvPr/>
        </p:nvSpPr>
        <p:spPr>
          <a:xfrm>
            <a:off x="5296680" y="3409920"/>
            <a:ext cx="4989960" cy="69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4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49" name="Google Shape;373;p78"/>
          <p:cNvSpPr/>
          <p:nvPr/>
        </p:nvSpPr>
        <p:spPr>
          <a:xfrm rot="5400000">
            <a:off x="8251920" y="1959840"/>
            <a:ext cx="8665920" cy="950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Google Shape;374;p78"/>
          <p:cNvSpPr/>
          <p:nvPr/>
        </p:nvSpPr>
        <p:spPr>
          <a:xfrm>
            <a:off x="9815040" y="6369480"/>
            <a:ext cx="725688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Let’s Code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1219320" y="549360"/>
            <a:ext cx="21946680" cy="228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Visual 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Studio 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Code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831240" y="2944080"/>
            <a:ext cx="22724640" cy="871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4;p66" descr="title background.jpg"/>
          <p:cNvPicPr/>
          <p:nvPr/>
        </p:nvPicPr>
        <p:blipFill>
          <a:blip r:embed="rId1">
            <a:alphaModFix amt="60000"/>
          </a:blip>
          <a:stretch/>
        </p:blipFill>
        <p:spPr>
          <a:xfrm>
            <a:off x="0" y="-37800"/>
            <a:ext cx="24385320" cy="13714200"/>
          </a:xfrm>
          <a:prstGeom prst="rect">
            <a:avLst/>
          </a:prstGeom>
          <a:ln w="0">
            <a:noFill/>
          </a:ln>
        </p:spPr>
      </p:pic>
      <p:sp>
        <p:nvSpPr>
          <p:cNvPr id="254" name="Google Shape;259;p66"/>
          <p:cNvSpPr/>
          <p:nvPr/>
        </p:nvSpPr>
        <p:spPr>
          <a:xfrm>
            <a:off x="3431880" y="5558040"/>
            <a:ext cx="17521920" cy="191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0" spc="-1" strike="noStrike">
                <a:solidFill>
                  <a:srgbClr val="0bd0d9"/>
                </a:solidFill>
                <a:latin typeface="Century Gothic"/>
                <a:ea typeface="Century Gothic"/>
              </a:rPr>
              <a:t>Thank You</a:t>
            </a:r>
            <a:endParaRPr b="0" lang="en-US" sz="1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" dur="indefinite" restart="never" nodeType="tmRoot">
          <p:childTnLst>
            <p:seq>
              <p:cTn id="67" dur="indefinite" nodeType="mainSeq">
                <p:childTnLst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2"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297;p68"/>
          <p:cNvSpPr/>
          <p:nvPr/>
        </p:nvSpPr>
        <p:spPr>
          <a:xfrm>
            <a:off x="5296680" y="3409920"/>
            <a:ext cx="4989960" cy="69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1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192" name="Google Shape;298;p68"/>
          <p:cNvSpPr/>
          <p:nvPr/>
        </p:nvSpPr>
        <p:spPr>
          <a:xfrm rot="5400000">
            <a:off x="8251920" y="1959840"/>
            <a:ext cx="8665920" cy="950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Google Shape;299;p68"/>
          <p:cNvSpPr/>
          <p:nvPr/>
        </p:nvSpPr>
        <p:spPr>
          <a:xfrm>
            <a:off x="9522360" y="6369480"/>
            <a:ext cx="725688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What is Python?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306;p69"/>
          <p:cNvSpPr/>
          <p:nvPr/>
        </p:nvSpPr>
        <p:spPr>
          <a:xfrm>
            <a:off x="1367640" y="6210000"/>
            <a:ext cx="731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1aaec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Google Shape;307;p69"/>
          <p:cNvSpPr/>
          <p:nvPr/>
        </p:nvSpPr>
        <p:spPr>
          <a:xfrm>
            <a:off x="1376640" y="6742440"/>
            <a:ext cx="13291920" cy="57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spAutoFit/>
          </a:bodyPr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Developed by Ross Ihaka and Robert Gentleman in 1993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Hence the name “R”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Maintained by The R Foundation for Statistical Computing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Difficult for beginners + Steep learning curve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Rich and powerful visualization libraries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Support matrix / vectorized operations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It’s born for stats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96" name="Picture 2" descr="R (langage) — Wikipédia"/>
          <p:cNvPicPr/>
          <p:nvPr/>
        </p:nvPicPr>
        <p:blipFill>
          <a:blip r:embed="rId1"/>
          <a:stretch/>
        </p:blipFill>
        <p:spPr>
          <a:xfrm>
            <a:off x="2100600" y="929520"/>
            <a:ext cx="6456240" cy="5003280"/>
          </a:xfrm>
          <a:prstGeom prst="rect">
            <a:avLst/>
          </a:prstGeom>
          <a:ln w="0">
            <a:noFill/>
          </a:ln>
        </p:spPr>
      </p:pic>
      <p:pic>
        <p:nvPicPr>
          <p:cNvPr id="197" name="Picture 6" descr=""/>
          <p:cNvPicPr/>
          <p:nvPr/>
        </p:nvPicPr>
        <p:blipFill>
          <a:blip r:embed="rId2"/>
          <a:stretch/>
        </p:blipFill>
        <p:spPr>
          <a:xfrm>
            <a:off x="12193560" y="3004920"/>
            <a:ext cx="11303640" cy="770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2" dur="indefinite" restart="never" nodeType="tmRoot">
          <p:childTnLst>
            <p:seq>
              <p:cTn id="53" dur="indefinite" nodeType="mainSeq"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" dur="3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306;p 1"/>
          <p:cNvSpPr/>
          <p:nvPr/>
        </p:nvSpPr>
        <p:spPr>
          <a:xfrm>
            <a:off x="1367640" y="6210000"/>
            <a:ext cx="731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1aaec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Google Shape;307;p 2"/>
          <p:cNvSpPr/>
          <p:nvPr/>
        </p:nvSpPr>
        <p:spPr>
          <a:xfrm>
            <a:off x="1376640" y="6742440"/>
            <a:ext cx="13291920" cy="57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spAutoFit/>
          </a:bodyPr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Developed by Guido van Rossum in 1991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Naming was inspired by Monty Python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Successor to the ABC language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Maintained by the Python Software Foundation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Easy for beginners + Smooth learning curve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Rich and powerful visualization libraries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Support matrix / vectorized operations via external libs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2099520" y="685800"/>
            <a:ext cx="5215320" cy="571464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12668400" y="2057400"/>
            <a:ext cx="10745640" cy="754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" dur="3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219320" y="549360"/>
            <a:ext cx="21946680" cy="228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 vs. 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Python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03" name="Picture 2" descr="Python vs R: The Basics. An aspiring data scientist&amp;amp;#39;s guide on… | by Sidney  Kung | Towards Data Science"/>
          <p:cNvPicPr/>
          <p:nvPr/>
        </p:nvPicPr>
        <p:blipFill>
          <a:blip r:embed="rId1"/>
          <a:stretch/>
        </p:blipFill>
        <p:spPr>
          <a:xfrm>
            <a:off x="5049000" y="2223720"/>
            <a:ext cx="14287680" cy="110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350;p75"/>
          <p:cNvSpPr/>
          <p:nvPr/>
        </p:nvSpPr>
        <p:spPr>
          <a:xfrm>
            <a:off x="5296680" y="3409920"/>
            <a:ext cx="4989960" cy="69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2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05" name="Google Shape;351;p75"/>
          <p:cNvSpPr/>
          <p:nvPr/>
        </p:nvSpPr>
        <p:spPr>
          <a:xfrm rot="5400000">
            <a:off x="8251920" y="1959840"/>
            <a:ext cx="8665920" cy="950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Google Shape;352;p75"/>
          <p:cNvSpPr/>
          <p:nvPr/>
        </p:nvSpPr>
        <p:spPr>
          <a:xfrm>
            <a:off x="9290160" y="6369480"/>
            <a:ext cx="778140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AI/ML/NLP Explained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680" cy="228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AI 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Domains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08" name="Picture 2" descr="Natural Language Processing: Taking Your Business to the Next Level"/>
          <p:cNvPicPr/>
          <p:nvPr/>
        </p:nvPicPr>
        <p:blipFill>
          <a:blip r:embed="rId1"/>
          <a:stretch/>
        </p:blipFill>
        <p:spPr>
          <a:xfrm>
            <a:off x="5232960" y="2861640"/>
            <a:ext cx="13919040" cy="1020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680" cy="228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Artificial Intelligence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1948320" y="2970000"/>
            <a:ext cx="9938520" cy="643824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211" name=""/>
          <p:cNvSpPr/>
          <p:nvPr/>
        </p:nvSpPr>
        <p:spPr>
          <a:xfrm>
            <a:off x="13716000" y="4343760"/>
            <a:ext cx="8000280" cy="800028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JOKE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"/>
          <p:cNvSpPr txBox="1"/>
          <p:nvPr/>
        </p:nvSpPr>
        <p:spPr>
          <a:xfrm>
            <a:off x="14859000" y="4572000"/>
            <a:ext cx="20574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Not Entirely True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99999"/>
      </a:dk2>
      <a:lt2>
        <a:srgbClr val="e2e2e2"/>
      </a:lt2>
      <a:accent1>
        <a:srgbClr val="94b9ba"/>
      </a:accent1>
      <a:accent2>
        <a:srgbClr val="759195"/>
      </a:accent2>
      <a:accent3>
        <a:srgbClr val="60767b"/>
      </a:accent3>
      <a:accent4>
        <a:srgbClr val="4c5b63"/>
      </a:accent4>
      <a:accent5>
        <a:srgbClr val="343842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</TotalTime>
  <Application>LibreOffice/7.3.7.2$Linux_X86_64 LibreOffice_project/30$Build-2</Application>
  <AppVersion>15.0000</AppVersion>
  <Words>545</Words>
  <Paragraphs>110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2023-10-16T07:59:38Z</dcterms:modified>
  <cp:revision>62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25</vt:i4>
  </property>
  <property fmtid="{D5CDD505-2E9C-101B-9397-08002B2CF9AE}" pid="3" name="PresentationFormat">
    <vt:lpwstr>Custom</vt:lpwstr>
  </property>
  <property fmtid="{D5CDD505-2E9C-101B-9397-08002B2CF9AE}" pid="4" name="Slides">
    <vt:i4>25</vt:i4>
  </property>
</Properties>
</file>